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01" r:id="rId3"/>
    <p:sldId id="302" r:id="rId4"/>
    <p:sldId id="303" r:id="rId5"/>
    <p:sldId id="305" r:id="rId6"/>
    <p:sldId id="307" r:id="rId7"/>
    <p:sldId id="308" r:id="rId8"/>
    <p:sldId id="321" r:id="rId9"/>
    <p:sldId id="320" r:id="rId10"/>
    <p:sldId id="309" r:id="rId11"/>
    <p:sldId id="319" r:id="rId12"/>
    <p:sldId id="310" r:id="rId13"/>
    <p:sldId id="318" r:id="rId14"/>
    <p:sldId id="311" r:id="rId15"/>
    <p:sldId id="316" r:id="rId16"/>
    <p:sldId id="317" r:id="rId17"/>
    <p:sldId id="312" r:id="rId18"/>
    <p:sldId id="314" r:id="rId19"/>
    <p:sldId id="313" r:id="rId20"/>
    <p:sldId id="299" r:id="rId21"/>
    <p:sldId id="28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8" autoAdjust="0"/>
    <p:restoredTop sz="94660"/>
  </p:normalViewPr>
  <p:slideViewPr>
    <p:cSldViewPr snapToGrid="0">
      <p:cViewPr varScale="1">
        <p:scale>
          <a:sx n="66" d="100"/>
          <a:sy n="66" d="100"/>
        </p:scale>
        <p:origin x="668"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881C619-2D40-4222-8AE2-0F7C94C8ED1A}"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400819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81C619-2D40-4222-8AE2-0F7C94C8ED1A}"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463057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81C619-2D40-4222-8AE2-0F7C94C8ED1A}"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049254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81C619-2D40-4222-8AE2-0F7C94C8ED1A}"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597278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81C619-2D40-4222-8AE2-0F7C94C8ED1A}" type="datetimeFigureOut">
              <a:rPr lang="en-US" smtClean="0"/>
              <a:pPr/>
              <a:t>10/8/2024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131618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881C619-2D40-4222-8AE2-0F7C94C8ED1A}" type="datetimeFigureOut">
              <a:rPr lang="en-US" smtClean="0"/>
              <a:pPr/>
              <a:t>10/8/2024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640543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881C619-2D40-4222-8AE2-0F7C94C8ED1A}" type="datetimeFigureOut">
              <a:rPr lang="en-US" smtClean="0"/>
              <a:pPr/>
              <a:t>10/8/2024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387433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881C619-2D40-4222-8AE2-0F7C94C8ED1A}" type="datetimeFigureOut">
              <a:rPr lang="en-US" smtClean="0"/>
              <a:pPr/>
              <a:t>10/8/2024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299875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81C619-2D40-4222-8AE2-0F7C94C8ED1A}" type="datetimeFigureOut">
              <a:rPr lang="en-US" smtClean="0"/>
              <a:pPr/>
              <a:t>10/8/2024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3836546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881C619-2D40-4222-8AE2-0F7C94C8ED1A}" type="datetimeFigureOut">
              <a:rPr lang="en-US" smtClean="0"/>
              <a:pPr/>
              <a:t>10/8/2024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1818362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881C619-2D40-4222-8AE2-0F7C94C8ED1A}" type="datetimeFigureOut">
              <a:rPr lang="en-US" smtClean="0"/>
              <a:pPr/>
              <a:t>10/8/2024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EAC26-C851-4380-8C81-6435C982C226}" type="slidenum">
              <a:rPr lang="en-US" smtClean="0"/>
              <a:pPr/>
              <a:t>‹#›</a:t>
            </a:fld>
            <a:endParaRPr lang="en-US"/>
          </a:p>
        </p:txBody>
      </p:sp>
    </p:spTree>
    <p:extLst>
      <p:ext uri="{BB962C8B-B14F-4D97-AF65-F5344CB8AC3E}">
        <p14:creationId xmlns:p14="http://schemas.microsoft.com/office/powerpoint/2010/main" val="1861145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81C619-2D40-4222-8AE2-0F7C94C8ED1A}" type="datetimeFigureOut">
              <a:rPr lang="en-US" smtClean="0"/>
              <a:pPr/>
              <a:t>10/8/2024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EEAC26-C851-4380-8C81-6435C982C226}" type="slidenum">
              <a:rPr lang="en-US" smtClean="0"/>
              <a:pPr/>
              <a:t>‹#›</a:t>
            </a:fld>
            <a:endParaRPr lang="en-US"/>
          </a:p>
        </p:txBody>
      </p:sp>
    </p:spTree>
    <p:extLst>
      <p:ext uri="{BB962C8B-B14F-4D97-AF65-F5344CB8AC3E}">
        <p14:creationId xmlns:p14="http://schemas.microsoft.com/office/powerpoint/2010/main" val="3774287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358921" y="6079975"/>
            <a:ext cx="9593694" cy="576000"/>
            <a:chOff x="858407" y="6118475"/>
            <a:chExt cx="9593694" cy="576000"/>
          </a:xfrm>
        </p:grpSpPr>
        <p:pic>
          <p:nvPicPr>
            <p:cNvPr id="4" name="Picture 3"/>
            <p:cNvPicPr>
              <a:picLocks noChangeAspect="1"/>
            </p:cNvPicPr>
            <p:nvPr/>
          </p:nvPicPr>
          <p:blipFill>
            <a:blip r:embed="rId2"/>
            <a:stretch>
              <a:fillRect/>
            </a:stretch>
          </p:blipFill>
          <p:spPr>
            <a:xfrm>
              <a:off x="858407" y="6118475"/>
              <a:ext cx="3835848" cy="576000"/>
            </a:xfrm>
            <a:prstGeom prst="rect">
              <a:avLst/>
            </a:prstGeom>
          </p:spPr>
        </p:pic>
        <p:pic>
          <p:nvPicPr>
            <p:cNvPr id="5" name="Picture 4"/>
            <p:cNvPicPr>
              <a:picLocks noChangeAspect="1"/>
            </p:cNvPicPr>
            <p:nvPr/>
          </p:nvPicPr>
          <p:blipFill>
            <a:blip r:embed="rId3"/>
            <a:stretch>
              <a:fillRect/>
            </a:stretch>
          </p:blipFill>
          <p:spPr>
            <a:xfrm>
              <a:off x="4975668" y="6118475"/>
              <a:ext cx="5476433" cy="576000"/>
            </a:xfrm>
            <a:prstGeom prst="rect">
              <a:avLst/>
            </a:prstGeom>
          </p:spPr>
        </p:pic>
      </p:grpSp>
      <p:pic>
        <p:nvPicPr>
          <p:cNvPr id="6" name="Picture 5"/>
          <p:cNvPicPr>
            <a:picLocks noChangeAspect="1"/>
          </p:cNvPicPr>
          <p:nvPr/>
        </p:nvPicPr>
        <p:blipFill>
          <a:blip r:embed="rId4"/>
          <a:stretch>
            <a:fillRect/>
          </a:stretch>
        </p:blipFill>
        <p:spPr>
          <a:xfrm>
            <a:off x="2947344" y="163103"/>
            <a:ext cx="6297311" cy="1440000"/>
          </a:xfrm>
          <a:prstGeom prst="rect">
            <a:avLst/>
          </a:prstGeom>
        </p:spPr>
      </p:pic>
      <p:sp>
        <p:nvSpPr>
          <p:cNvPr id="8" name="TextBox 7"/>
          <p:cNvSpPr txBox="1"/>
          <p:nvPr/>
        </p:nvSpPr>
        <p:spPr>
          <a:xfrm>
            <a:off x="202288" y="4886166"/>
            <a:ext cx="11537766" cy="1015663"/>
          </a:xfrm>
          <a:prstGeom prst="rect">
            <a:avLst/>
          </a:prstGeom>
          <a:noFill/>
        </p:spPr>
        <p:txBody>
          <a:bodyPr wrap="square" rtlCol="0">
            <a:spAutoFit/>
          </a:bodyPr>
          <a:lstStyle/>
          <a:p>
            <a:r>
              <a:rPr lang="en-US" sz="2000" dirty="0"/>
              <a:t>Dean: prof. Ivan </a:t>
            </a:r>
            <a:r>
              <a:rPr lang="en-US" sz="2000" dirty="0" err="1"/>
              <a:t>Ćavar</a:t>
            </a:r>
            <a:endParaRPr lang="hr-BA" sz="2000" dirty="0"/>
          </a:p>
          <a:p>
            <a:r>
              <a:rPr lang="en-US" sz="2000" dirty="0"/>
              <a:t>Vice-dean</a:t>
            </a:r>
            <a:r>
              <a:rPr lang="hr-BA" sz="2000" dirty="0"/>
              <a:t>s</a:t>
            </a:r>
            <a:r>
              <a:rPr lang="en-US" sz="2000" dirty="0"/>
              <a:t>: assistant prof. Antonio </a:t>
            </a:r>
            <a:r>
              <a:rPr lang="en-US" sz="2000" dirty="0" err="1"/>
              <a:t>Markotić</a:t>
            </a:r>
            <a:r>
              <a:rPr lang="hr-BA" sz="2000" dirty="0"/>
              <a:t>; </a:t>
            </a:r>
            <a:r>
              <a:rPr lang="en-US" sz="2000" dirty="0"/>
              <a:t>prof. Katarina </a:t>
            </a:r>
            <a:r>
              <a:rPr lang="en-US" sz="2000" dirty="0" err="1"/>
              <a:t>Vukojević</a:t>
            </a:r>
            <a:r>
              <a:rPr lang="hr-BA" sz="2000" dirty="0"/>
              <a:t>; </a:t>
            </a:r>
            <a:r>
              <a:rPr lang="en-US" sz="2000" dirty="0"/>
              <a:t>prof. </a:t>
            </a:r>
            <a:r>
              <a:rPr lang="en-US" sz="2000" dirty="0" err="1"/>
              <a:t>Danijel</a:t>
            </a:r>
            <a:r>
              <a:rPr lang="en-US" sz="2000" dirty="0"/>
              <a:t> </a:t>
            </a:r>
            <a:r>
              <a:rPr lang="en-US" sz="2000" dirty="0" err="1"/>
              <a:t>Pravdić</a:t>
            </a:r>
            <a:r>
              <a:rPr lang="hr-BA" sz="2000" dirty="0"/>
              <a:t>; </a:t>
            </a:r>
            <a:r>
              <a:rPr lang="en-US" sz="2000" dirty="0"/>
              <a:t>associate prof. Antonio </a:t>
            </a:r>
            <a:r>
              <a:rPr lang="en-US" sz="2000" dirty="0" err="1"/>
              <a:t>Sesar</a:t>
            </a:r>
            <a:endParaRPr lang="en-US" sz="2000" dirty="0"/>
          </a:p>
        </p:txBody>
      </p:sp>
      <p:sp>
        <p:nvSpPr>
          <p:cNvPr id="9" name="TextBox 8"/>
          <p:cNvSpPr txBox="1"/>
          <p:nvPr/>
        </p:nvSpPr>
        <p:spPr>
          <a:xfrm>
            <a:off x="3983421" y="4034633"/>
            <a:ext cx="4019562" cy="461665"/>
          </a:xfrm>
          <a:prstGeom prst="rect">
            <a:avLst/>
          </a:prstGeom>
          <a:noFill/>
        </p:spPr>
        <p:txBody>
          <a:bodyPr wrap="none" rtlCol="0">
            <a:spAutoFit/>
          </a:bodyPr>
          <a:lstStyle/>
          <a:p>
            <a:r>
              <a:rPr lang="hr-BA" sz="2400" b="1" dirty="0"/>
              <a:t>prof. Danijel Pravdić, MD, PhD</a:t>
            </a:r>
            <a:endParaRPr lang="en-US" sz="2400" b="1" dirty="0"/>
          </a:p>
        </p:txBody>
      </p:sp>
      <p:sp>
        <p:nvSpPr>
          <p:cNvPr id="10" name="Rectangle 1">
            <a:extLst>
              <a:ext uri="{FF2B5EF4-FFF2-40B4-BE49-F238E27FC236}">
                <a16:creationId xmlns:a16="http://schemas.microsoft.com/office/drawing/2014/main" id="{2EA6471A-DB85-768C-AC8E-B1F6FD865395}"/>
              </a:ext>
            </a:extLst>
          </p:cNvPr>
          <p:cNvSpPr>
            <a:spLocks noGrp="1" noChangeArrowheads="1"/>
          </p:cNvSpPr>
          <p:nvPr>
            <p:ph type="ctrTitle"/>
          </p:nvPr>
        </p:nvSpPr>
        <p:spPr bwMode="auto">
          <a:xfrm>
            <a:off x="699518" y="2406888"/>
            <a:ext cx="10621819" cy="718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indent="0" fontAlgn="t">
              <a:spcBef>
                <a:spcPts val="0"/>
              </a:spcBef>
              <a:spcAft>
                <a:spcPts val="0"/>
              </a:spcAft>
            </a:pPr>
            <a:r>
              <a:rPr lang="en-US" sz="4400" dirty="0">
                <a:solidFill>
                  <a:srgbClr val="000000"/>
                </a:solidFill>
                <a:latin typeface="Times New Roman" panose="02020603050405020304" pitchFamily="18" charset="0"/>
              </a:rPr>
              <a:t>Current status and forthcoming issues at SUM</a:t>
            </a:r>
            <a:endParaRPr lang="hr-HR" sz="44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847422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CCF24-C722-6E7D-5017-29C8EC6578F8}"/>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5D5CE079-6DC4-52E3-2101-A7B6D7F1768D}"/>
              </a:ext>
            </a:extLst>
          </p:cNvPr>
          <p:cNvSpPr>
            <a:spLocks noGrp="1"/>
          </p:cNvSpPr>
          <p:nvPr>
            <p:ph idx="1"/>
          </p:nvPr>
        </p:nvSpPr>
        <p:spPr/>
        <p:txBody>
          <a:bodyPr/>
          <a:lstStyle/>
          <a:p>
            <a:r>
              <a:rPr lang="hr-HR" dirty="0"/>
              <a:t>All WB partners developed staretiges that are accepted by faculty councils  </a:t>
            </a:r>
          </a:p>
          <a:p>
            <a:r>
              <a:rPr lang="hr-HR" dirty="0"/>
              <a:t>Printing and distributin is in progress</a:t>
            </a:r>
          </a:p>
        </p:txBody>
      </p:sp>
    </p:spTree>
    <p:extLst>
      <p:ext uri="{BB962C8B-B14F-4D97-AF65-F5344CB8AC3E}">
        <p14:creationId xmlns:p14="http://schemas.microsoft.com/office/powerpoint/2010/main" val="3997477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6B6A9-F353-6B16-BE46-419A6092ED3F}"/>
              </a:ext>
            </a:extLst>
          </p:cNvPr>
          <p:cNvSpPr>
            <a:spLocks noGrp="1"/>
          </p:cNvSpPr>
          <p:nvPr>
            <p:ph type="title"/>
          </p:nvPr>
        </p:nvSpPr>
        <p:spPr/>
        <p:txBody>
          <a:bodyPr/>
          <a:lstStyle/>
          <a:p>
            <a:r>
              <a:rPr lang="hr-HR" dirty="0"/>
              <a:t>T3.2 - </a:t>
            </a:r>
            <a:r>
              <a:rPr lang="en-US" dirty="0"/>
              <a:t>Organize starting training for students and staff</a:t>
            </a:r>
            <a:endParaRPr lang="hr-HR" dirty="0"/>
          </a:p>
        </p:txBody>
      </p:sp>
      <p:sp>
        <p:nvSpPr>
          <p:cNvPr id="3" name="Content Placeholder 2">
            <a:extLst>
              <a:ext uri="{FF2B5EF4-FFF2-40B4-BE49-F238E27FC236}">
                <a16:creationId xmlns:a16="http://schemas.microsoft.com/office/drawing/2014/main" id="{E90004EE-B810-9F3A-038B-254237A0CE57}"/>
              </a:ext>
            </a:extLst>
          </p:cNvPr>
          <p:cNvSpPr>
            <a:spLocks noGrp="1"/>
          </p:cNvSpPr>
          <p:nvPr>
            <p:ph idx="1"/>
          </p:nvPr>
        </p:nvSpPr>
        <p:spPr/>
        <p:txBody>
          <a:bodyPr/>
          <a:lstStyle/>
          <a:p>
            <a:r>
              <a:rPr lang="en-US" dirty="0"/>
              <a:t>Creating a solid support system for international students for their safety and security (S&amp;S) is an important foundation of internationalization. Support systems will be created through training module for all incomers as well as through faculty web page in the form of detailed manual what to do during indoor accident, S&amp;S event types, how to be prepared, establishing emergency action plan at the level of faculty, quarantine</a:t>
            </a:r>
            <a:r>
              <a:rPr lang="hr-HR" dirty="0"/>
              <a:t> challenges, life in cultural diversity environment etc. </a:t>
            </a:r>
          </a:p>
        </p:txBody>
      </p:sp>
    </p:spTree>
    <p:extLst>
      <p:ext uri="{BB962C8B-B14F-4D97-AF65-F5344CB8AC3E}">
        <p14:creationId xmlns:p14="http://schemas.microsoft.com/office/powerpoint/2010/main" val="856244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E132B-A5A6-0AF0-57A3-5C67B3B73FC2}"/>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78EBB28B-A9C4-CB67-71A0-CCFB69D84CE3}"/>
              </a:ext>
            </a:extLst>
          </p:cNvPr>
          <p:cNvSpPr>
            <a:spLocks noGrp="1"/>
          </p:cNvSpPr>
          <p:nvPr>
            <p:ph idx="1"/>
          </p:nvPr>
        </p:nvSpPr>
        <p:spPr/>
        <p:txBody>
          <a:bodyPr/>
          <a:lstStyle/>
          <a:p>
            <a:r>
              <a:rPr lang="hr-HR" dirty="0"/>
              <a:t>All WB partners have conducted instituional trainings on different groups (studnets, tecahers, admistrative staff)</a:t>
            </a:r>
          </a:p>
        </p:txBody>
      </p:sp>
    </p:spTree>
    <p:extLst>
      <p:ext uri="{BB962C8B-B14F-4D97-AF65-F5344CB8AC3E}">
        <p14:creationId xmlns:p14="http://schemas.microsoft.com/office/powerpoint/2010/main" val="1074961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AB7CC-B532-168A-48DA-440CB7A206C9}"/>
              </a:ext>
            </a:extLst>
          </p:cNvPr>
          <p:cNvSpPr>
            <a:spLocks noGrp="1"/>
          </p:cNvSpPr>
          <p:nvPr>
            <p:ph type="title"/>
          </p:nvPr>
        </p:nvSpPr>
        <p:spPr/>
        <p:txBody>
          <a:bodyPr/>
          <a:lstStyle/>
          <a:p>
            <a:r>
              <a:rPr lang="hr-HR" dirty="0"/>
              <a:t>T3.3 - </a:t>
            </a:r>
            <a:r>
              <a:rPr lang="en-US" dirty="0"/>
              <a:t>Develop digital support system and protocol for international students and staff </a:t>
            </a:r>
            <a:endParaRPr lang="hr-HR" dirty="0"/>
          </a:p>
        </p:txBody>
      </p:sp>
      <p:sp>
        <p:nvSpPr>
          <p:cNvPr id="3" name="Content Placeholder 2">
            <a:extLst>
              <a:ext uri="{FF2B5EF4-FFF2-40B4-BE49-F238E27FC236}">
                <a16:creationId xmlns:a16="http://schemas.microsoft.com/office/drawing/2014/main" id="{D78E8E0A-9447-EC1E-072C-894C84EB3BF0}"/>
              </a:ext>
            </a:extLst>
          </p:cNvPr>
          <p:cNvSpPr>
            <a:spLocks noGrp="1"/>
          </p:cNvSpPr>
          <p:nvPr>
            <p:ph idx="1"/>
          </p:nvPr>
        </p:nvSpPr>
        <p:spPr/>
        <p:txBody>
          <a:bodyPr>
            <a:normAutofit fontScale="85000" lnSpcReduction="20000"/>
          </a:bodyPr>
          <a:lstStyle/>
          <a:p>
            <a:r>
              <a:rPr lang="en-US" dirty="0"/>
              <a:t>This activity is about integration of international students into domestic social and cultural setting and making domestic students aware of different cultures through connection with international students. The support system for international staff and students will be digital and will contain detailed manual what to do during indoor accident, S&amp;S event types, how to be prepared, establishing emergency action plan at the level of faculty, health possibilities, quarantine challenges, life in cultural diversity environment, data about mentors for staff and students. Each WB partner will create buddy systems. The aim is to have buddy system which will matches incoming international students with domestic students. Domestic students will help international students to feel comfortable in a foreign country, with administrative procedures, guidance about culture and local traditions. Buddy system toolkit will comprise selection of international mentors of local students, recruitment volunteers, promoting mentoring, certification, buddy matching. Buddy system will be also available in digital form to everyone. </a:t>
            </a:r>
            <a:endParaRPr lang="hr-HR" dirty="0"/>
          </a:p>
        </p:txBody>
      </p:sp>
    </p:spTree>
    <p:extLst>
      <p:ext uri="{BB962C8B-B14F-4D97-AF65-F5344CB8AC3E}">
        <p14:creationId xmlns:p14="http://schemas.microsoft.com/office/powerpoint/2010/main" val="2523689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8E58A-D625-6734-02DF-570705853790}"/>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4AD174AB-0CEC-0D92-6D4B-1579443962C1}"/>
              </a:ext>
            </a:extLst>
          </p:cNvPr>
          <p:cNvSpPr>
            <a:spLocks noGrp="1"/>
          </p:cNvSpPr>
          <p:nvPr>
            <p:ph idx="1"/>
          </p:nvPr>
        </p:nvSpPr>
        <p:spPr/>
        <p:txBody>
          <a:bodyPr/>
          <a:lstStyle/>
          <a:p>
            <a:r>
              <a:rPr lang="hr-HR" dirty="0"/>
              <a:t>WB partners are finishing </a:t>
            </a:r>
            <a:r>
              <a:rPr lang="en-US" sz="2800" dirty="0"/>
              <a:t>Digital protocols for international students and staff </a:t>
            </a:r>
            <a:endParaRPr lang="hr-HR" sz="2800" dirty="0"/>
          </a:p>
          <a:p>
            <a:r>
              <a:rPr lang="hr-HR" dirty="0"/>
              <a:t>SUM – the draft version is prepared, waiting apporval by the deans office and faculty council</a:t>
            </a:r>
          </a:p>
        </p:txBody>
      </p:sp>
    </p:spTree>
    <p:extLst>
      <p:ext uri="{BB962C8B-B14F-4D97-AF65-F5344CB8AC3E}">
        <p14:creationId xmlns:p14="http://schemas.microsoft.com/office/powerpoint/2010/main" val="539287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EC01E-1B8B-7536-F3E6-622BCDB7BDB5}"/>
              </a:ext>
            </a:extLst>
          </p:cNvPr>
          <p:cNvSpPr>
            <a:spLocks noGrp="1"/>
          </p:cNvSpPr>
          <p:nvPr>
            <p:ph type="title"/>
          </p:nvPr>
        </p:nvSpPr>
        <p:spPr/>
        <p:txBody>
          <a:bodyPr/>
          <a:lstStyle/>
          <a:p>
            <a:r>
              <a:rPr lang="hr-HR" dirty="0"/>
              <a:t>T3.4 - I</a:t>
            </a:r>
            <a:r>
              <a:rPr lang="en-US" dirty="0" err="1"/>
              <a:t>nstitutional</a:t>
            </a:r>
            <a:r>
              <a:rPr lang="en-US" dirty="0"/>
              <a:t> trainings for internal and external stakeholders </a:t>
            </a:r>
            <a:endParaRPr lang="hr-HR" dirty="0"/>
          </a:p>
        </p:txBody>
      </p:sp>
      <p:sp>
        <p:nvSpPr>
          <p:cNvPr id="3" name="Content Placeholder 2">
            <a:extLst>
              <a:ext uri="{FF2B5EF4-FFF2-40B4-BE49-F238E27FC236}">
                <a16:creationId xmlns:a16="http://schemas.microsoft.com/office/drawing/2014/main" id="{A9938293-30FB-9D3C-3B5E-067A14AEB36D}"/>
              </a:ext>
            </a:extLst>
          </p:cNvPr>
          <p:cNvSpPr>
            <a:spLocks noGrp="1"/>
          </p:cNvSpPr>
          <p:nvPr>
            <p:ph idx="1"/>
          </p:nvPr>
        </p:nvSpPr>
        <p:spPr/>
        <p:txBody>
          <a:bodyPr>
            <a:normAutofit fontScale="92500" lnSpcReduction="10000"/>
          </a:bodyPr>
          <a:lstStyle/>
          <a:p>
            <a:r>
              <a:rPr lang="en-US" dirty="0"/>
              <a:t>Trainers trained at EU partners in T2.4 and staff and students trained in T3.2 will train more academicians, staff, students and external users (ministries of Higher Education, ministries of health, medical chambers and associations of medical faculties, health institutions) at WB biomedical HEIs. Academicians, administrative staff, students and external stakeholders will be trained about organization of guidelines, protocols and procedures for international students, application rules of social and cultural integration, student support services, marketing trainings, virtual and digital innovation in conducting teaching process and interactions, social integration strategies and strategies for </a:t>
            </a:r>
            <a:r>
              <a:rPr lang="en-US" dirty="0" err="1"/>
              <a:t>IaH</a:t>
            </a:r>
            <a:r>
              <a:rPr lang="en-US" dirty="0"/>
              <a:t>. Additional topics for trainings may be added depending on needs of WB partners from the analysis of </a:t>
            </a:r>
            <a:r>
              <a:rPr lang="en-US" dirty="0" err="1"/>
              <a:t>IaH</a:t>
            </a:r>
            <a:r>
              <a:rPr lang="en-US" dirty="0"/>
              <a:t> at WB partners. Minimum 100 persons will be educated at each WB partner. </a:t>
            </a:r>
            <a:endParaRPr lang="hr-HR" dirty="0"/>
          </a:p>
        </p:txBody>
      </p:sp>
    </p:spTree>
    <p:extLst>
      <p:ext uri="{BB962C8B-B14F-4D97-AF65-F5344CB8AC3E}">
        <p14:creationId xmlns:p14="http://schemas.microsoft.com/office/powerpoint/2010/main" val="1343162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7100B-59D3-6F41-1A52-24E08F249047}"/>
              </a:ext>
            </a:extLst>
          </p:cNvPr>
          <p:cNvSpPr>
            <a:spLocks noGrp="1"/>
          </p:cNvSpPr>
          <p:nvPr>
            <p:ph type="title"/>
          </p:nvPr>
        </p:nvSpPr>
        <p:spPr/>
        <p:txBody>
          <a:bodyPr/>
          <a:lstStyle/>
          <a:p>
            <a:r>
              <a:rPr lang="hr-HR" dirty="0"/>
              <a:t>T3.5 - </a:t>
            </a:r>
            <a:r>
              <a:rPr lang="en-US" dirty="0"/>
              <a:t>Pilot newly developed services and documents </a:t>
            </a:r>
            <a:endParaRPr lang="hr-HR" dirty="0"/>
          </a:p>
        </p:txBody>
      </p:sp>
      <p:sp>
        <p:nvSpPr>
          <p:cNvPr id="3" name="Content Placeholder 2">
            <a:extLst>
              <a:ext uri="{FF2B5EF4-FFF2-40B4-BE49-F238E27FC236}">
                <a16:creationId xmlns:a16="http://schemas.microsoft.com/office/drawing/2014/main" id="{FA1DD389-3C7A-1391-54AA-219C2345AB68}"/>
              </a:ext>
            </a:extLst>
          </p:cNvPr>
          <p:cNvSpPr>
            <a:spLocks noGrp="1"/>
          </p:cNvSpPr>
          <p:nvPr>
            <p:ph idx="1"/>
          </p:nvPr>
        </p:nvSpPr>
        <p:spPr/>
        <p:txBody>
          <a:bodyPr/>
          <a:lstStyle/>
          <a:p>
            <a:r>
              <a:rPr lang="en-US" dirty="0"/>
              <a:t>Piloting the system and services consist of two steps: pre-testing and testing. Each WB partner will pre-test newly developed documents, strategy, support and safety protocols, guidelines, buddy system and put all these into action. In the 1st project year, all these will be developed and in the 2nd project year will be tested. </a:t>
            </a:r>
            <a:endParaRPr lang="hr-HR" dirty="0"/>
          </a:p>
        </p:txBody>
      </p:sp>
    </p:spTree>
    <p:extLst>
      <p:ext uri="{BB962C8B-B14F-4D97-AF65-F5344CB8AC3E}">
        <p14:creationId xmlns:p14="http://schemas.microsoft.com/office/powerpoint/2010/main" val="25222241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B2AAD-688F-8F9F-EC69-FA680A12D3E9}"/>
              </a:ext>
            </a:extLst>
          </p:cNvPr>
          <p:cNvSpPr>
            <a:spLocks noGrp="1"/>
          </p:cNvSpPr>
          <p:nvPr>
            <p:ph type="title"/>
          </p:nvPr>
        </p:nvSpPr>
        <p:spPr/>
        <p:txBody>
          <a:bodyPr/>
          <a:lstStyle/>
          <a:p>
            <a:r>
              <a:rPr lang="hr-HR" dirty="0"/>
              <a:t>Current status</a:t>
            </a:r>
          </a:p>
        </p:txBody>
      </p:sp>
      <p:sp>
        <p:nvSpPr>
          <p:cNvPr id="3" name="Content Placeholder 2">
            <a:extLst>
              <a:ext uri="{FF2B5EF4-FFF2-40B4-BE49-F238E27FC236}">
                <a16:creationId xmlns:a16="http://schemas.microsoft.com/office/drawing/2014/main" id="{5221CC62-AC6B-9E1E-C4C9-3E29DF640FA4}"/>
              </a:ext>
            </a:extLst>
          </p:cNvPr>
          <p:cNvSpPr>
            <a:spLocks noGrp="1"/>
          </p:cNvSpPr>
          <p:nvPr>
            <p:ph idx="1"/>
          </p:nvPr>
        </p:nvSpPr>
        <p:spPr/>
        <p:txBody>
          <a:bodyPr/>
          <a:lstStyle/>
          <a:p>
            <a:r>
              <a:rPr lang="hr-HR" dirty="0"/>
              <a:t>WB partners are finishing Buddy system protocols</a:t>
            </a:r>
          </a:p>
          <a:p>
            <a:r>
              <a:rPr lang="hr-HR" dirty="0"/>
              <a:t>SUM – the draft version is prepared, waiting apporval by the deans office and faculty council</a:t>
            </a:r>
          </a:p>
        </p:txBody>
      </p:sp>
    </p:spTree>
    <p:extLst>
      <p:ext uri="{BB962C8B-B14F-4D97-AF65-F5344CB8AC3E}">
        <p14:creationId xmlns:p14="http://schemas.microsoft.com/office/powerpoint/2010/main" val="3062982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BB10B-01D2-81BE-28CE-D95AADB1E7B9}"/>
              </a:ext>
            </a:extLst>
          </p:cNvPr>
          <p:cNvSpPr>
            <a:spLocks noGrp="1"/>
          </p:cNvSpPr>
          <p:nvPr>
            <p:ph type="title"/>
          </p:nvPr>
        </p:nvSpPr>
        <p:spPr/>
        <p:txBody>
          <a:bodyPr/>
          <a:lstStyle/>
          <a:p>
            <a:r>
              <a:rPr lang="hr-HR" dirty="0"/>
              <a:t>T3.6 – Evaluation of pilot activities</a:t>
            </a:r>
          </a:p>
        </p:txBody>
      </p:sp>
      <p:sp>
        <p:nvSpPr>
          <p:cNvPr id="3" name="Content Placeholder 2">
            <a:extLst>
              <a:ext uri="{FF2B5EF4-FFF2-40B4-BE49-F238E27FC236}">
                <a16:creationId xmlns:a16="http://schemas.microsoft.com/office/drawing/2014/main" id="{94F99305-C409-E281-4568-F498A5A6436D}"/>
              </a:ext>
            </a:extLst>
          </p:cNvPr>
          <p:cNvSpPr>
            <a:spLocks noGrp="1"/>
          </p:cNvSpPr>
          <p:nvPr>
            <p:ph idx="1"/>
          </p:nvPr>
        </p:nvSpPr>
        <p:spPr/>
        <p:txBody>
          <a:bodyPr/>
          <a:lstStyle/>
          <a:p>
            <a:r>
              <a:rPr lang="en-US" dirty="0"/>
              <a:t>Students, staff and external stakeholders (ministries of Higher Education, ministries of health, medical chambers and associations of</a:t>
            </a:r>
            <a:r>
              <a:rPr lang="hr-HR" dirty="0"/>
              <a:t> </a:t>
            </a:r>
            <a:r>
              <a:rPr lang="en-US" dirty="0"/>
              <a:t>medical faculties, health institutions) will evaluate all piloted activities through electronic questionnaire. </a:t>
            </a:r>
            <a:endParaRPr lang="hr-HR" dirty="0"/>
          </a:p>
        </p:txBody>
      </p:sp>
    </p:spTree>
    <p:extLst>
      <p:ext uri="{BB962C8B-B14F-4D97-AF65-F5344CB8AC3E}">
        <p14:creationId xmlns:p14="http://schemas.microsoft.com/office/powerpoint/2010/main" val="36656821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3D0C3-3F09-4A40-0D0E-A168EF5EBDDB}"/>
              </a:ext>
            </a:extLst>
          </p:cNvPr>
          <p:cNvSpPr>
            <a:spLocks noGrp="1"/>
          </p:cNvSpPr>
          <p:nvPr>
            <p:ph type="title"/>
          </p:nvPr>
        </p:nvSpPr>
        <p:spPr/>
        <p:txBody>
          <a:bodyPr/>
          <a:lstStyle/>
          <a:p>
            <a:endParaRPr lang="hr-HR"/>
          </a:p>
        </p:txBody>
      </p:sp>
      <p:sp>
        <p:nvSpPr>
          <p:cNvPr id="3" name="Content Placeholder 2">
            <a:extLst>
              <a:ext uri="{FF2B5EF4-FFF2-40B4-BE49-F238E27FC236}">
                <a16:creationId xmlns:a16="http://schemas.microsoft.com/office/drawing/2014/main" id="{685C37BD-A7AF-07C9-9E9C-FA5A43740B58}"/>
              </a:ext>
            </a:extLst>
          </p:cNvPr>
          <p:cNvSpPr>
            <a:spLocks noGrp="1"/>
          </p:cNvSpPr>
          <p:nvPr>
            <p:ph idx="1"/>
          </p:nvPr>
        </p:nvSpPr>
        <p:spPr/>
        <p:txBody>
          <a:bodyPr/>
          <a:lstStyle/>
          <a:p>
            <a:r>
              <a:rPr lang="hr-HR" dirty="0"/>
              <a:t>Developing and implemetnig the curricula</a:t>
            </a:r>
          </a:p>
          <a:p>
            <a:r>
              <a:rPr lang="hr-HR" dirty="0"/>
              <a:t>Purchase of equipmet (administrative issues)</a:t>
            </a:r>
          </a:p>
          <a:p>
            <a:r>
              <a:rPr lang="hr-HR" dirty="0"/>
              <a:t>Putting into function the digital classroom (tehnical issues)</a:t>
            </a:r>
          </a:p>
          <a:p>
            <a:r>
              <a:rPr lang="hr-HR" dirty="0"/>
              <a:t>Finishing hte Buddy system protocols</a:t>
            </a:r>
          </a:p>
          <a:p>
            <a:r>
              <a:rPr lang="hr-HR" dirty="0"/>
              <a:t>Finishing the Protocols for international students nd staff</a:t>
            </a:r>
          </a:p>
          <a:p>
            <a:endParaRPr lang="hr-HR" dirty="0"/>
          </a:p>
        </p:txBody>
      </p:sp>
    </p:spTree>
    <p:extLst>
      <p:ext uri="{BB962C8B-B14F-4D97-AF65-F5344CB8AC3E}">
        <p14:creationId xmlns:p14="http://schemas.microsoft.com/office/powerpoint/2010/main" val="4190487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094FC-FD98-62F7-472E-6DDEE1A5EDF9}"/>
              </a:ext>
            </a:extLst>
          </p:cNvPr>
          <p:cNvSpPr>
            <a:spLocks noGrp="1"/>
          </p:cNvSpPr>
          <p:nvPr>
            <p:ph type="title"/>
          </p:nvPr>
        </p:nvSpPr>
        <p:spPr/>
        <p:txBody>
          <a:bodyPr/>
          <a:lstStyle/>
          <a:p>
            <a:r>
              <a:rPr lang="hr-HR" dirty="0"/>
              <a:t>DELIVERABLES WP3</a:t>
            </a:r>
          </a:p>
        </p:txBody>
      </p:sp>
      <p:sp>
        <p:nvSpPr>
          <p:cNvPr id="3" name="Content Placeholder 2">
            <a:extLst>
              <a:ext uri="{FF2B5EF4-FFF2-40B4-BE49-F238E27FC236}">
                <a16:creationId xmlns:a16="http://schemas.microsoft.com/office/drawing/2014/main" id="{3B0CEEC6-8A7B-FE89-2E59-BA1F0859E1B8}"/>
              </a:ext>
            </a:extLst>
          </p:cNvPr>
          <p:cNvSpPr>
            <a:spLocks noGrp="1"/>
          </p:cNvSpPr>
          <p:nvPr>
            <p:ph idx="1"/>
          </p:nvPr>
        </p:nvSpPr>
        <p:spPr/>
        <p:txBody>
          <a:bodyPr>
            <a:normAutofit/>
          </a:bodyPr>
          <a:lstStyle/>
          <a:p>
            <a:r>
              <a:rPr lang="en-US" sz="3200" dirty="0"/>
              <a:t>D3.1 – Strategies for </a:t>
            </a:r>
            <a:r>
              <a:rPr lang="en-US" sz="3200" dirty="0" err="1"/>
              <a:t>IaH</a:t>
            </a:r>
            <a:r>
              <a:rPr lang="en-US" sz="3200" dirty="0"/>
              <a:t> at WB HEIs </a:t>
            </a:r>
            <a:endParaRPr lang="hr-HR" sz="3200" dirty="0"/>
          </a:p>
          <a:p>
            <a:r>
              <a:rPr lang="en-US" sz="3200" dirty="0"/>
              <a:t>D3.2 – Institutional trainings </a:t>
            </a:r>
            <a:endParaRPr lang="hr-HR" sz="3200" dirty="0"/>
          </a:p>
          <a:p>
            <a:r>
              <a:rPr lang="en-US" sz="3200" dirty="0"/>
              <a:t>D3.3 – Digital protocols for international students and staff </a:t>
            </a:r>
            <a:endParaRPr lang="hr-HR" sz="3200" dirty="0"/>
          </a:p>
          <a:p>
            <a:r>
              <a:rPr lang="en-US" sz="3200" dirty="0"/>
              <a:t>D3.4 – Buddy systems</a:t>
            </a:r>
            <a:endParaRPr lang="hr-HR" sz="3200" dirty="0"/>
          </a:p>
        </p:txBody>
      </p:sp>
    </p:spTree>
    <p:extLst>
      <p:ext uri="{BB962C8B-B14F-4D97-AF65-F5344CB8AC3E}">
        <p14:creationId xmlns:p14="http://schemas.microsoft.com/office/powerpoint/2010/main" val="622167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Acknowledgement and disclaimer</a:t>
            </a:r>
          </a:p>
        </p:txBody>
      </p:sp>
      <p:sp>
        <p:nvSpPr>
          <p:cNvPr id="3" name="Content Placeholder 2"/>
          <p:cNvSpPr>
            <a:spLocks noGrp="1"/>
          </p:cNvSpPr>
          <p:nvPr>
            <p:ph idx="1"/>
          </p:nvPr>
        </p:nvSpPr>
        <p:spPr/>
        <p:txBody>
          <a:bodyPr>
            <a:normAutofit/>
          </a:bodyPr>
          <a:lstStyle/>
          <a:p>
            <a:r>
              <a:rPr lang="sr-Latn-BA" b="1"/>
              <a:t>Erasmus+ KA2 Capacity Building in the field of Higher Education</a:t>
            </a:r>
            <a:endParaRPr lang="en-US" dirty="0"/>
          </a:p>
          <a:p>
            <a:r>
              <a:rPr lang="sr-Latn-BA"/>
              <a:t>Strengthening capacities and digital competences in biomedical education through internationalization at home </a:t>
            </a:r>
            <a:r>
              <a:rPr lang="en-US"/>
              <a:t>- </a:t>
            </a:r>
            <a:r>
              <a:rPr lang="sr-Latn-BA"/>
              <a:t>BIOSINT</a:t>
            </a:r>
            <a:endParaRPr lang="en-US" dirty="0"/>
          </a:p>
          <a:p>
            <a:r>
              <a:rPr lang="en-US" dirty="0"/>
              <a:t>Project number:  101082863-ERASMUS-EDU-2022-CBHE-STRAND-2</a:t>
            </a:r>
          </a:p>
          <a:p>
            <a:r>
              <a:rPr lang="bs-Latn-BA"/>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r>
              <a:rPr lang="bs-Latn-BA" i="1"/>
              <a:t>"</a:t>
            </a:r>
            <a:endParaRPr lang="en-US" dirty="0"/>
          </a:p>
          <a:p>
            <a:endParaRPr lang="en-US" dirty="0"/>
          </a:p>
          <a:p>
            <a:endParaRPr lang="en-US" dirty="0"/>
          </a:p>
        </p:txBody>
      </p:sp>
      <p:pic>
        <p:nvPicPr>
          <p:cNvPr id="4" name="Picture 3"/>
          <p:cNvPicPr>
            <a:picLocks noChangeAspect="1"/>
          </p:cNvPicPr>
          <p:nvPr/>
        </p:nvPicPr>
        <p:blipFill>
          <a:blip r:embed="rId2"/>
          <a:stretch>
            <a:fillRect/>
          </a:stretch>
        </p:blipFill>
        <p:spPr>
          <a:xfrm>
            <a:off x="4565233" y="41127"/>
            <a:ext cx="3148651" cy="720000"/>
          </a:xfrm>
          <a:prstGeom prst="rect">
            <a:avLst/>
          </a:prstGeom>
        </p:spPr>
      </p:pic>
      <p:grpSp>
        <p:nvGrpSpPr>
          <p:cNvPr id="5" name="Group 4"/>
          <p:cNvGrpSpPr/>
          <p:nvPr/>
        </p:nvGrpSpPr>
        <p:grpSpPr>
          <a:xfrm>
            <a:off x="858407" y="6118475"/>
            <a:ext cx="9593694" cy="576000"/>
            <a:chOff x="858407" y="6118475"/>
            <a:chExt cx="9593694" cy="576000"/>
          </a:xfrm>
        </p:grpSpPr>
        <p:pic>
          <p:nvPicPr>
            <p:cNvPr id="6" name="Picture 5"/>
            <p:cNvPicPr>
              <a:picLocks noChangeAspect="1"/>
            </p:cNvPicPr>
            <p:nvPr/>
          </p:nvPicPr>
          <p:blipFill>
            <a:blip r:embed="rId3"/>
            <a:stretch>
              <a:fillRect/>
            </a:stretch>
          </p:blipFill>
          <p:spPr>
            <a:xfrm>
              <a:off x="858407" y="6118475"/>
              <a:ext cx="3835848" cy="576000"/>
            </a:xfrm>
            <a:prstGeom prst="rect">
              <a:avLst/>
            </a:prstGeom>
          </p:spPr>
        </p:pic>
        <p:pic>
          <p:nvPicPr>
            <p:cNvPr id="7" name="Picture 6"/>
            <p:cNvPicPr>
              <a:picLocks noChangeAspect="1"/>
            </p:cNvPicPr>
            <p:nvPr/>
          </p:nvPicPr>
          <p:blipFill>
            <a:blip r:embed="rId4"/>
            <a:stretch>
              <a:fillRect/>
            </a:stretch>
          </p:blipFill>
          <p:spPr>
            <a:xfrm>
              <a:off x="4975668" y="6118475"/>
              <a:ext cx="5476433" cy="576000"/>
            </a:xfrm>
            <a:prstGeom prst="rect">
              <a:avLst/>
            </a:prstGeom>
          </p:spPr>
        </p:pic>
      </p:grpSp>
    </p:spTree>
    <p:extLst>
      <p:ext uri="{BB962C8B-B14F-4D97-AF65-F5344CB8AC3E}">
        <p14:creationId xmlns:p14="http://schemas.microsoft.com/office/powerpoint/2010/main" val="3299380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0" y="0"/>
            <a:ext cx="12211050" cy="6877050"/>
          </a:xfrm>
          <a:prstGeom prst="rect">
            <a:avLst/>
          </a:prstGeom>
          <a:noFill/>
          <a:ln w="9525">
            <a:noFill/>
            <a:miter lim="800000"/>
            <a:headEnd/>
            <a:tailEnd/>
          </a:ln>
        </p:spPr>
      </p:pic>
    </p:spTree>
    <p:extLst>
      <p:ext uri="{BB962C8B-B14F-4D97-AF65-F5344CB8AC3E}">
        <p14:creationId xmlns:p14="http://schemas.microsoft.com/office/powerpoint/2010/main" val="589297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3FA2F-D624-1F0C-AC56-A42E2456924E}"/>
              </a:ext>
            </a:extLst>
          </p:cNvPr>
          <p:cNvSpPr>
            <a:spLocks noGrp="1"/>
          </p:cNvSpPr>
          <p:nvPr>
            <p:ph type="title"/>
          </p:nvPr>
        </p:nvSpPr>
        <p:spPr/>
        <p:txBody>
          <a:bodyPr/>
          <a:lstStyle/>
          <a:p>
            <a:r>
              <a:rPr lang="hr-HR" dirty="0"/>
              <a:t>MILESTONES</a:t>
            </a:r>
          </a:p>
        </p:txBody>
      </p:sp>
      <p:graphicFrame>
        <p:nvGraphicFramePr>
          <p:cNvPr id="4" name="Content Placeholder 3">
            <a:extLst>
              <a:ext uri="{FF2B5EF4-FFF2-40B4-BE49-F238E27FC236}">
                <a16:creationId xmlns:a16="http://schemas.microsoft.com/office/drawing/2014/main" id="{A075AA82-FB49-8A37-D887-99C0F32A6766}"/>
              </a:ext>
            </a:extLst>
          </p:cNvPr>
          <p:cNvGraphicFramePr>
            <a:graphicFrameLocks noGrp="1"/>
          </p:cNvGraphicFramePr>
          <p:nvPr>
            <p:ph idx="1"/>
            <p:extLst>
              <p:ext uri="{D42A27DB-BD31-4B8C-83A1-F6EECF244321}">
                <p14:modId xmlns:p14="http://schemas.microsoft.com/office/powerpoint/2010/main" val="314032194"/>
              </p:ext>
            </p:extLst>
          </p:nvPr>
        </p:nvGraphicFramePr>
        <p:xfrm>
          <a:off x="838200" y="1825625"/>
          <a:ext cx="10515600" cy="393700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538564551"/>
                    </a:ext>
                  </a:extLst>
                </a:gridCol>
                <a:gridCol w="2628900">
                  <a:extLst>
                    <a:ext uri="{9D8B030D-6E8A-4147-A177-3AD203B41FA5}">
                      <a16:colId xmlns:a16="http://schemas.microsoft.com/office/drawing/2014/main" val="516453730"/>
                    </a:ext>
                  </a:extLst>
                </a:gridCol>
                <a:gridCol w="2628900">
                  <a:extLst>
                    <a:ext uri="{9D8B030D-6E8A-4147-A177-3AD203B41FA5}">
                      <a16:colId xmlns:a16="http://schemas.microsoft.com/office/drawing/2014/main" val="598452663"/>
                    </a:ext>
                  </a:extLst>
                </a:gridCol>
                <a:gridCol w="2628900">
                  <a:extLst>
                    <a:ext uri="{9D8B030D-6E8A-4147-A177-3AD203B41FA5}">
                      <a16:colId xmlns:a16="http://schemas.microsoft.com/office/drawing/2014/main" val="3472460756"/>
                    </a:ext>
                  </a:extLst>
                </a:gridCol>
              </a:tblGrid>
              <a:tr h="370840">
                <a:tc>
                  <a:txBody>
                    <a:bodyPr/>
                    <a:lstStyle/>
                    <a:p>
                      <a:r>
                        <a:rPr lang="hr-HR" dirty="0"/>
                        <a:t>Milestone name</a:t>
                      </a:r>
                    </a:p>
                  </a:txBody>
                  <a:tcPr/>
                </a:tc>
                <a:tc>
                  <a:txBody>
                    <a:bodyPr/>
                    <a:lstStyle/>
                    <a:p>
                      <a:r>
                        <a:rPr lang="hr-HR" dirty="0"/>
                        <a:t>Work package</a:t>
                      </a:r>
                    </a:p>
                  </a:txBody>
                  <a:tcPr/>
                </a:tc>
                <a:tc>
                  <a:txBody>
                    <a:bodyPr/>
                    <a:lstStyle/>
                    <a:p>
                      <a:r>
                        <a:rPr lang="hr-HR" dirty="0"/>
                        <a:t>Lead benefitiary</a:t>
                      </a:r>
                    </a:p>
                  </a:txBody>
                  <a:tcPr/>
                </a:tc>
                <a:tc>
                  <a:txBody>
                    <a:bodyPr/>
                    <a:lstStyle/>
                    <a:p>
                      <a:r>
                        <a:rPr lang="hr-HR" dirty="0"/>
                        <a:t>Means of verification</a:t>
                      </a:r>
                    </a:p>
                  </a:txBody>
                  <a:tcPr/>
                </a:tc>
                <a:extLst>
                  <a:ext uri="{0D108BD9-81ED-4DB2-BD59-A6C34878D82A}">
                    <a16:rowId xmlns:a16="http://schemas.microsoft.com/office/drawing/2014/main" val="760964012"/>
                  </a:ext>
                </a:extLst>
              </a:tr>
              <a:tr h="370840">
                <a:tc>
                  <a:txBody>
                    <a:bodyPr/>
                    <a:lstStyle/>
                    <a:p>
                      <a:r>
                        <a:rPr lang="en-US" dirty="0"/>
                        <a:t>Adopted strategies for </a:t>
                      </a:r>
                      <a:r>
                        <a:rPr lang="en-US" dirty="0" err="1"/>
                        <a:t>IaH</a:t>
                      </a:r>
                      <a:r>
                        <a:rPr lang="en-US" dirty="0"/>
                        <a:t> at WB HEI</a:t>
                      </a:r>
                      <a:r>
                        <a:rPr lang="hr-HR" dirty="0"/>
                        <a:t>s</a:t>
                      </a:r>
                    </a:p>
                  </a:txBody>
                  <a:tcPr/>
                </a:tc>
                <a:tc>
                  <a:txBody>
                    <a:bodyPr/>
                    <a:lstStyle/>
                    <a:p>
                      <a:r>
                        <a:rPr lang="hr-HR" dirty="0"/>
                        <a:t>WP3</a:t>
                      </a:r>
                    </a:p>
                  </a:txBody>
                  <a:tcPr/>
                </a:tc>
                <a:tc>
                  <a:txBody>
                    <a:bodyPr/>
                    <a:lstStyle/>
                    <a:p>
                      <a:r>
                        <a:rPr lang="hr-HR" dirty="0"/>
                        <a:t>SUM</a:t>
                      </a:r>
                    </a:p>
                  </a:txBody>
                  <a:tcPr/>
                </a:tc>
                <a:tc>
                  <a:txBody>
                    <a:bodyPr/>
                    <a:lstStyle/>
                    <a:p>
                      <a:r>
                        <a:rPr lang="hr-HR" dirty="0"/>
                        <a:t>N</a:t>
                      </a:r>
                      <a:r>
                        <a:rPr lang="en-US" dirty="0"/>
                        <a:t>umber of adopted strategies for </a:t>
                      </a:r>
                      <a:r>
                        <a:rPr lang="en-US" dirty="0" err="1"/>
                        <a:t>IaH</a:t>
                      </a:r>
                      <a:r>
                        <a:rPr lang="en-US" dirty="0"/>
                        <a:t>, Average number of pages in one strategy.</a:t>
                      </a:r>
                      <a:endParaRPr lang="hr-HR" dirty="0"/>
                    </a:p>
                  </a:txBody>
                  <a:tcPr/>
                </a:tc>
                <a:extLst>
                  <a:ext uri="{0D108BD9-81ED-4DB2-BD59-A6C34878D82A}">
                    <a16:rowId xmlns:a16="http://schemas.microsoft.com/office/drawing/2014/main" val="871883319"/>
                  </a:ext>
                </a:extLst>
              </a:tr>
              <a:tr h="370840">
                <a:tc>
                  <a:txBody>
                    <a:bodyPr/>
                    <a:lstStyle/>
                    <a:p>
                      <a:r>
                        <a:rPr lang="en-US" dirty="0"/>
                        <a:t>Functional and tested digital services and protocols</a:t>
                      </a:r>
                      <a:endParaRPr lang="hr-HR" dirty="0"/>
                    </a:p>
                  </a:txBody>
                  <a:tcPr/>
                </a:tc>
                <a:tc>
                  <a:txBody>
                    <a:bodyPr/>
                    <a:lstStyle/>
                    <a:p>
                      <a:r>
                        <a:rPr lang="hr-HR" dirty="0"/>
                        <a:t>WP3</a:t>
                      </a:r>
                    </a:p>
                  </a:txBody>
                  <a:tcPr/>
                </a:tc>
                <a:tc>
                  <a:txBody>
                    <a:bodyPr/>
                    <a:lstStyle/>
                    <a:p>
                      <a:r>
                        <a:rPr lang="hr-HR" dirty="0"/>
                        <a:t>SUM</a:t>
                      </a:r>
                    </a:p>
                  </a:txBody>
                  <a:tcPr/>
                </a:tc>
                <a:tc>
                  <a:txBody>
                    <a:bodyPr/>
                    <a:lstStyle/>
                    <a:p>
                      <a:r>
                        <a:rPr lang="en-US" dirty="0"/>
                        <a:t>Number of implemented digital services and protocols average in one WB HEI</a:t>
                      </a:r>
                      <a:endParaRPr lang="hr-HR" dirty="0"/>
                    </a:p>
                  </a:txBody>
                  <a:tcPr/>
                </a:tc>
                <a:extLst>
                  <a:ext uri="{0D108BD9-81ED-4DB2-BD59-A6C34878D82A}">
                    <a16:rowId xmlns:a16="http://schemas.microsoft.com/office/drawing/2014/main" val="1820432861"/>
                  </a:ext>
                </a:extLst>
              </a:tr>
              <a:tr h="370840">
                <a:tc>
                  <a:txBody>
                    <a:bodyPr/>
                    <a:lstStyle/>
                    <a:p>
                      <a:r>
                        <a:rPr lang="en-US" dirty="0"/>
                        <a:t>Well trained staff and students from biomedical HEIs</a:t>
                      </a:r>
                      <a:endParaRPr lang="hr-HR" dirty="0"/>
                    </a:p>
                  </a:txBody>
                  <a:tcPr/>
                </a:tc>
                <a:tc>
                  <a:txBody>
                    <a:bodyPr/>
                    <a:lstStyle/>
                    <a:p>
                      <a:r>
                        <a:rPr lang="hr-HR" dirty="0"/>
                        <a:t>WP3</a:t>
                      </a:r>
                    </a:p>
                  </a:txBody>
                  <a:tcPr/>
                </a:tc>
                <a:tc>
                  <a:txBody>
                    <a:bodyPr/>
                    <a:lstStyle/>
                    <a:p>
                      <a:r>
                        <a:rPr lang="hr-HR" dirty="0"/>
                        <a:t>SUM</a:t>
                      </a:r>
                    </a:p>
                  </a:txBody>
                  <a:tcPr/>
                </a:tc>
                <a:tc>
                  <a:txBody>
                    <a:bodyPr/>
                    <a:lstStyle/>
                    <a:p>
                      <a:r>
                        <a:rPr lang="en-US" dirty="0"/>
                        <a:t>Number of educated students, staff and external stakeholder per one biomedical WB HEI.</a:t>
                      </a:r>
                      <a:endParaRPr lang="hr-HR" dirty="0"/>
                    </a:p>
                  </a:txBody>
                  <a:tcPr/>
                </a:tc>
                <a:extLst>
                  <a:ext uri="{0D108BD9-81ED-4DB2-BD59-A6C34878D82A}">
                    <a16:rowId xmlns:a16="http://schemas.microsoft.com/office/drawing/2014/main" val="3194216907"/>
                  </a:ext>
                </a:extLst>
              </a:tr>
            </a:tbl>
          </a:graphicData>
        </a:graphic>
      </p:graphicFrame>
    </p:spTree>
    <p:extLst>
      <p:ext uri="{BB962C8B-B14F-4D97-AF65-F5344CB8AC3E}">
        <p14:creationId xmlns:p14="http://schemas.microsoft.com/office/powerpoint/2010/main" val="325292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1B0AB-406F-EE3E-A436-643C81189A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831ACC0-1C9A-45FC-BAD7-A56BFD2C8814}"/>
              </a:ext>
            </a:extLst>
          </p:cNvPr>
          <p:cNvSpPr>
            <a:spLocks noGrp="1"/>
          </p:cNvSpPr>
          <p:nvPr>
            <p:ph type="title"/>
          </p:nvPr>
        </p:nvSpPr>
        <p:spPr/>
        <p:txBody>
          <a:bodyPr>
            <a:normAutofit/>
          </a:bodyPr>
          <a:lstStyle/>
          <a:p>
            <a:r>
              <a:rPr lang="hr-HR" dirty="0"/>
              <a:t>DELIVERABLES WP3 </a:t>
            </a:r>
            <a:br>
              <a:rPr lang="hr-HR" dirty="0"/>
            </a:br>
            <a:r>
              <a:rPr lang="en-US" sz="4400" dirty="0"/>
              <a:t>D3.1 – Strategies for </a:t>
            </a:r>
            <a:r>
              <a:rPr lang="en-US" sz="4400" dirty="0" err="1"/>
              <a:t>IaH</a:t>
            </a:r>
            <a:r>
              <a:rPr lang="en-US" sz="4400" dirty="0"/>
              <a:t> at WB HEIs </a:t>
            </a:r>
            <a:endParaRPr lang="hr-HR" dirty="0"/>
          </a:p>
        </p:txBody>
      </p:sp>
      <p:sp>
        <p:nvSpPr>
          <p:cNvPr id="3" name="Content Placeholder 2">
            <a:extLst>
              <a:ext uri="{FF2B5EF4-FFF2-40B4-BE49-F238E27FC236}">
                <a16:creationId xmlns:a16="http://schemas.microsoft.com/office/drawing/2014/main" id="{FC49A684-CFA9-D9F8-3CFD-E51D43374D55}"/>
              </a:ext>
            </a:extLst>
          </p:cNvPr>
          <p:cNvSpPr>
            <a:spLocks noGrp="1"/>
          </p:cNvSpPr>
          <p:nvPr>
            <p:ph idx="1"/>
          </p:nvPr>
        </p:nvSpPr>
        <p:spPr/>
        <p:txBody>
          <a:bodyPr>
            <a:normAutofit/>
          </a:bodyPr>
          <a:lstStyle/>
          <a:p>
            <a:pPr marL="0" indent="0">
              <a:buNone/>
            </a:pPr>
            <a:r>
              <a:rPr lang="hr-HR" sz="2400" dirty="0"/>
              <a:t>Description: </a:t>
            </a:r>
            <a:r>
              <a:rPr lang="en-US" sz="2400" dirty="0"/>
              <a:t>All WB biomedical HEIs will develop and adopt strategies for </a:t>
            </a:r>
            <a:r>
              <a:rPr lang="en-US" sz="2400" dirty="0" err="1"/>
              <a:t>IaH</a:t>
            </a:r>
            <a:r>
              <a:rPr lang="en-US" sz="2400" dirty="0"/>
              <a:t>. Strategies will be based on framework done in WP1. Educated human resources at EU partners will lead creation of strategies for </a:t>
            </a:r>
            <a:r>
              <a:rPr lang="en-US" sz="2400" dirty="0" err="1"/>
              <a:t>IaH</a:t>
            </a:r>
            <a:r>
              <a:rPr lang="en-US" sz="2400" dirty="0"/>
              <a:t>. All internal and external stakeholders will be consulted during the creation of strategy for </a:t>
            </a:r>
            <a:r>
              <a:rPr lang="en-US" sz="2400" dirty="0" err="1"/>
              <a:t>IaH</a:t>
            </a:r>
            <a:r>
              <a:rPr lang="en-US" sz="2400" dirty="0"/>
              <a:t>. Strategy will offer direction for the future internationalization with detail action plan, responsibilities, terms and indicators. </a:t>
            </a:r>
            <a:r>
              <a:rPr lang="en-US" sz="2400" b="1" dirty="0">
                <a:solidFill>
                  <a:srgbClr val="FF0000"/>
                </a:solidFill>
              </a:rPr>
              <a:t>Other goods, works and services: All WB partners will print strategies for </a:t>
            </a:r>
            <a:r>
              <a:rPr lang="en-US" sz="2400" b="1" dirty="0" err="1">
                <a:solidFill>
                  <a:srgbClr val="FF0000"/>
                </a:solidFill>
              </a:rPr>
              <a:t>IaH</a:t>
            </a:r>
            <a:r>
              <a:rPr lang="en-US" sz="2400" b="1" dirty="0">
                <a:solidFill>
                  <a:srgbClr val="FF0000"/>
                </a:solidFill>
              </a:rPr>
              <a:t>. </a:t>
            </a:r>
            <a:r>
              <a:rPr lang="en-US" sz="2400" b="1" dirty="0"/>
              <a:t>Strategies will be distributed to different target groups.</a:t>
            </a:r>
            <a:endParaRPr lang="hr-HR" sz="2400" b="1" dirty="0"/>
          </a:p>
          <a:p>
            <a:pPr marL="0" indent="0">
              <a:buNone/>
            </a:pPr>
            <a:r>
              <a:rPr lang="hr-HR" sz="2400" dirty="0"/>
              <a:t>Type R – document, written</a:t>
            </a:r>
          </a:p>
          <a:p>
            <a:pPr marL="0" indent="0">
              <a:buNone/>
            </a:pPr>
            <a:r>
              <a:rPr lang="hr-HR" sz="2400" dirty="0"/>
              <a:t>Dissemination level – PU - Public</a:t>
            </a:r>
          </a:p>
        </p:txBody>
      </p:sp>
    </p:spTree>
    <p:extLst>
      <p:ext uri="{BB962C8B-B14F-4D97-AF65-F5344CB8AC3E}">
        <p14:creationId xmlns:p14="http://schemas.microsoft.com/office/powerpoint/2010/main" val="1178497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AD7403-B3CB-D183-4E3B-CF75957554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0975F8-DC9C-3B51-D609-700598BDCE24}"/>
              </a:ext>
            </a:extLst>
          </p:cNvPr>
          <p:cNvSpPr>
            <a:spLocks noGrp="1"/>
          </p:cNvSpPr>
          <p:nvPr>
            <p:ph type="title"/>
          </p:nvPr>
        </p:nvSpPr>
        <p:spPr/>
        <p:txBody>
          <a:bodyPr>
            <a:normAutofit/>
          </a:bodyPr>
          <a:lstStyle/>
          <a:p>
            <a:r>
              <a:rPr lang="hr-HR" dirty="0"/>
              <a:t>DELIVERABLES WP3 </a:t>
            </a:r>
            <a:br>
              <a:rPr lang="hr-HR" dirty="0"/>
            </a:br>
            <a:r>
              <a:rPr lang="en-US" sz="4400" dirty="0"/>
              <a:t>D3.2 – Institutional trainings </a:t>
            </a:r>
            <a:endParaRPr lang="hr-HR" dirty="0"/>
          </a:p>
        </p:txBody>
      </p:sp>
      <p:sp>
        <p:nvSpPr>
          <p:cNvPr id="3" name="Content Placeholder 2">
            <a:extLst>
              <a:ext uri="{FF2B5EF4-FFF2-40B4-BE49-F238E27FC236}">
                <a16:creationId xmlns:a16="http://schemas.microsoft.com/office/drawing/2014/main" id="{C1D658F8-2A92-7E38-DE3A-2809A6E11CE2}"/>
              </a:ext>
            </a:extLst>
          </p:cNvPr>
          <p:cNvSpPr>
            <a:spLocks noGrp="1"/>
          </p:cNvSpPr>
          <p:nvPr>
            <p:ph idx="1"/>
          </p:nvPr>
        </p:nvSpPr>
        <p:spPr/>
        <p:txBody>
          <a:bodyPr>
            <a:noAutofit/>
          </a:bodyPr>
          <a:lstStyle/>
          <a:p>
            <a:pPr marL="0" indent="0">
              <a:buNone/>
            </a:pPr>
            <a:r>
              <a:rPr lang="en-US" sz="2400" dirty="0"/>
              <a:t>Creating a solid support system for international students for their safety and security (S&amp;S) is an important foundation of internationalization. Support systems will be created through training module for all incomers as well as through faculty web page in the form of detailed manual what to do during indoor accident, S&amp;S event types, how to be prepared, establishing emergency action plan at the level of faculty, quarantine challenges, life in cultural diversity environment etc. The proposed protocol for international students and staff will contain information about country, region, academic institution, academic study and administration, campus life, health, safety and disabilities, student support, accommodation on campus, services, policies and regulations. Each WB partner will create digital support systems and adjusted the protocols for international staff and students, according to specific track in road map; educated and well trained staff and students will do that. Training will be organized for staff and students from WB biomedical HEIs</a:t>
            </a:r>
            <a:endParaRPr lang="hr-HR" sz="2400" b="1" dirty="0"/>
          </a:p>
        </p:txBody>
      </p:sp>
    </p:spTree>
    <p:extLst>
      <p:ext uri="{BB962C8B-B14F-4D97-AF65-F5344CB8AC3E}">
        <p14:creationId xmlns:p14="http://schemas.microsoft.com/office/powerpoint/2010/main" val="2210383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57E2DC-404C-31A8-401C-D0AC80EFB2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D43A84-3795-BED0-1A0F-5F620C2DC049}"/>
              </a:ext>
            </a:extLst>
          </p:cNvPr>
          <p:cNvSpPr>
            <a:spLocks noGrp="1"/>
          </p:cNvSpPr>
          <p:nvPr>
            <p:ph type="title"/>
          </p:nvPr>
        </p:nvSpPr>
        <p:spPr>
          <a:xfrm>
            <a:off x="838200" y="269508"/>
            <a:ext cx="10515600" cy="1642562"/>
          </a:xfrm>
        </p:spPr>
        <p:txBody>
          <a:bodyPr>
            <a:normAutofit fontScale="90000"/>
          </a:bodyPr>
          <a:lstStyle/>
          <a:p>
            <a:r>
              <a:rPr lang="hr-HR" dirty="0"/>
              <a:t>DELIVERABLES WP3 </a:t>
            </a:r>
            <a:br>
              <a:rPr lang="hr-HR" dirty="0"/>
            </a:br>
            <a:r>
              <a:rPr lang="en-US" sz="4400" dirty="0"/>
              <a:t>D3.3 – Digital protocols for international students and staff </a:t>
            </a:r>
            <a:endParaRPr lang="hr-HR" sz="4400" dirty="0"/>
          </a:p>
        </p:txBody>
      </p:sp>
      <p:sp>
        <p:nvSpPr>
          <p:cNvPr id="3" name="Content Placeholder 2">
            <a:extLst>
              <a:ext uri="{FF2B5EF4-FFF2-40B4-BE49-F238E27FC236}">
                <a16:creationId xmlns:a16="http://schemas.microsoft.com/office/drawing/2014/main" id="{6F89F1CB-1934-103F-832E-31196C2B3B21}"/>
              </a:ext>
            </a:extLst>
          </p:cNvPr>
          <p:cNvSpPr>
            <a:spLocks noGrp="1"/>
          </p:cNvSpPr>
          <p:nvPr>
            <p:ph idx="1"/>
          </p:nvPr>
        </p:nvSpPr>
        <p:spPr>
          <a:xfrm>
            <a:off x="838200" y="2282323"/>
            <a:ext cx="10515600" cy="3564522"/>
          </a:xfrm>
        </p:spPr>
        <p:txBody>
          <a:bodyPr>
            <a:normAutofit/>
          </a:bodyPr>
          <a:lstStyle/>
          <a:p>
            <a:pPr marL="0" indent="0">
              <a:buNone/>
            </a:pPr>
            <a:r>
              <a:rPr lang="hr-HR" dirty="0"/>
              <a:t>T</a:t>
            </a:r>
            <a:r>
              <a:rPr lang="en-US" dirty="0"/>
              <a:t>his activity is about integration of international students into domestic social and cultural setting and making domestic students aware of different cultures through connection with international students. The support system for international staff and students will be digital and will contain detailed manual what to do during indoor accident, S&amp;S event types, how to be prepared, establishing emergency action plan at the level of faculty, health possibilities, quarantine challenges, life in cultural diversity environment, data about mentors for staff and students.</a:t>
            </a:r>
            <a:endParaRPr lang="hr-HR" b="1" dirty="0"/>
          </a:p>
        </p:txBody>
      </p:sp>
    </p:spTree>
    <p:extLst>
      <p:ext uri="{BB962C8B-B14F-4D97-AF65-F5344CB8AC3E}">
        <p14:creationId xmlns:p14="http://schemas.microsoft.com/office/powerpoint/2010/main" val="3671128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B6A54-3D34-A993-ED50-E43CCB4DF5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CFA084-2E5F-6BCA-8635-484BB2AF9EE8}"/>
              </a:ext>
            </a:extLst>
          </p:cNvPr>
          <p:cNvSpPr>
            <a:spLocks noGrp="1"/>
          </p:cNvSpPr>
          <p:nvPr>
            <p:ph type="title"/>
          </p:nvPr>
        </p:nvSpPr>
        <p:spPr/>
        <p:txBody>
          <a:bodyPr>
            <a:normAutofit/>
          </a:bodyPr>
          <a:lstStyle/>
          <a:p>
            <a:r>
              <a:rPr lang="hr-HR" dirty="0"/>
              <a:t>DELIVERABLES WP3 </a:t>
            </a:r>
            <a:br>
              <a:rPr lang="hr-HR" dirty="0"/>
            </a:br>
            <a:r>
              <a:rPr lang="en-US" sz="4400" dirty="0"/>
              <a:t>D3.4 – Buddy systems</a:t>
            </a:r>
            <a:endParaRPr lang="hr-HR" dirty="0"/>
          </a:p>
        </p:txBody>
      </p:sp>
      <p:sp>
        <p:nvSpPr>
          <p:cNvPr id="3" name="Content Placeholder 2">
            <a:extLst>
              <a:ext uri="{FF2B5EF4-FFF2-40B4-BE49-F238E27FC236}">
                <a16:creationId xmlns:a16="http://schemas.microsoft.com/office/drawing/2014/main" id="{2B911E56-CBA7-64B4-297A-CF6C3259554D}"/>
              </a:ext>
            </a:extLst>
          </p:cNvPr>
          <p:cNvSpPr>
            <a:spLocks noGrp="1"/>
          </p:cNvSpPr>
          <p:nvPr>
            <p:ph idx="1"/>
          </p:nvPr>
        </p:nvSpPr>
        <p:spPr/>
        <p:txBody>
          <a:bodyPr>
            <a:normAutofit/>
          </a:bodyPr>
          <a:lstStyle/>
          <a:p>
            <a:pPr marL="0" indent="0">
              <a:buNone/>
            </a:pPr>
            <a:r>
              <a:rPr lang="hr-HR" dirty="0"/>
              <a:t>E</a:t>
            </a:r>
            <a:r>
              <a:rPr lang="en-US" dirty="0"/>
              <a:t>ach WB partner will create buddy systems. The aim is to have buddy system which will matches incoming international students with domestic students. Domestic students will help international students to feel comfortable in a foreign country, with administrative procedures, guidance about culture and local traditions. Buddy system toolkit will comprise selection of international mentors of local students, recruitment volunteers, promoting mentoring, certification, buddy matching. Buddy system will be also available in digital form to everyone.</a:t>
            </a:r>
            <a:endParaRPr lang="hr-HR" dirty="0"/>
          </a:p>
        </p:txBody>
      </p:sp>
    </p:spTree>
    <p:extLst>
      <p:ext uri="{BB962C8B-B14F-4D97-AF65-F5344CB8AC3E}">
        <p14:creationId xmlns:p14="http://schemas.microsoft.com/office/powerpoint/2010/main" val="4158813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9FBCE-D24D-FCE9-AFB7-D06CC7F8B2D0}"/>
              </a:ext>
            </a:extLst>
          </p:cNvPr>
          <p:cNvSpPr>
            <a:spLocks noGrp="1"/>
          </p:cNvSpPr>
          <p:nvPr>
            <p:ph type="title"/>
          </p:nvPr>
        </p:nvSpPr>
        <p:spPr/>
        <p:txBody>
          <a:bodyPr/>
          <a:lstStyle/>
          <a:p>
            <a:pPr algn="ctr"/>
            <a:r>
              <a:rPr lang="hr-HR" dirty="0"/>
              <a:t>WP3 - </a:t>
            </a:r>
            <a:r>
              <a:rPr lang="en-US" dirty="0"/>
              <a:t>Development of appropriate system and protocol for </a:t>
            </a:r>
            <a:r>
              <a:rPr lang="en-US" dirty="0" err="1"/>
              <a:t>IaH</a:t>
            </a:r>
            <a:r>
              <a:rPr lang="en-US" dirty="0"/>
              <a:t> </a:t>
            </a:r>
            <a:endParaRPr lang="hr-HR" dirty="0"/>
          </a:p>
        </p:txBody>
      </p:sp>
      <p:sp>
        <p:nvSpPr>
          <p:cNvPr id="3" name="Content Placeholder 2">
            <a:extLst>
              <a:ext uri="{FF2B5EF4-FFF2-40B4-BE49-F238E27FC236}">
                <a16:creationId xmlns:a16="http://schemas.microsoft.com/office/drawing/2014/main" id="{C3E142FE-7D2C-8889-10D2-925B82885FB8}"/>
              </a:ext>
            </a:extLst>
          </p:cNvPr>
          <p:cNvSpPr>
            <a:spLocks noGrp="1"/>
          </p:cNvSpPr>
          <p:nvPr>
            <p:ph idx="1"/>
          </p:nvPr>
        </p:nvSpPr>
        <p:spPr/>
        <p:txBody>
          <a:bodyPr/>
          <a:lstStyle/>
          <a:p>
            <a:r>
              <a:rPr lang="hr-HR" dirty="0"/>
              <a:t>Objectives:</a:t>
            </a:r>
          </a:p>
          <a:p>
            <a:r>
              <a:rPr lang="en-US" dirty="0"/>
              <a:t>Develop and implement of </a:t>
            </a:r>
            <a:r>
              <a:rPr lang="en-US" dirty="0" err="1"/>
              <a:t>IaH</a:t>
            </a:r>
            <a:r>
              <a:rPr lang="en-US" dirty="0"/>
              <a:t> strategies at WBC biomedical HEIs </a:t>
            </a:r>
            <a:endParaRPr lang="hr-HR" dirty="0"/>
          </a:p>
          <a:p>
            <a:r>
              <a:rPr lang="en-US" dirty="0"/>
              <a:t>Develop and implement digital protocols and services for international students and staff </a:t>
            </a:r>
            <a:endParaRPr lang="hr-HR" dirty="0"/>
          </a:p>
          <a:p>
            <a:endParaRPr lang="hr-HR" dirty="0"/>
          </a:p>
          <a:p>
            <a:pPr marL="0" indent="0" algn="ctr">
              <a:buNone/>
            </a:pPr>
            <a:r>
              <a:rPr lang="hr-HR" sz="4400" dirty="0"/>
              <a:t>Tasks</a:t>
            </a:r>
          </a:p>
        </p:txBody>
      </p:sp>
    </p:spTree>
    <p:extLst>
      <p:ext uri="{BB962C8B-B14F-4D97-AF65-F5344CB8AC3E}">
        <p14:creationId xmlns:p14="http://schemas.microsoft.com/office/powerpoint/2010/main" val="346120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7C74C-E99F-1AD7-355E-9660F844D356}"/>
              </a:ext>
            </a:extLst>
          </p:cNvPr>
          <p:cNvSpPr>
            <a:spLocks noGrp="1"/>
          </p:cNvSpPr>
          <p:nvPr>
            <p:ph type="title"/>
          </p:nvPr>
        </p:nvSpPr>
        <p:spPr/>
        <p:txBody>
          <a:bodyPr/>
          <a:lstStyle/>
          <a:p>
            <a:r>
              <a:rPr lang="hr-HR" dirty="0"/>
              <a:t>T3.1 - Develop strategies for IaH at WB HEIs </a:t>
            </a:r>
          </a:p>
        </p:txBody>
      </p:sp>
      <p:sp>
        <p:nvSpPr>
          <p:cNvPr id="3" name="Content Placeholder 2">
            <a:extLst>
              <a:ext uri="{FF2B5EF4-FFF2-40B4-BE49-F238E27FC236}">
                <a16:creationId xmlns:a16="http://schemas.microsoft.com/office/drawing/2014/main" id="{2B806563-E0CC-C427-370B-6C59A9E0A0AF}"/>
              </a:ext>
            </a:extLst>
          </p:cNvPr>
          <p:cNvSpPr>
            <a:spLocks noGrp="1"/>
          </p:cNvSpPr>
          <p:nvPr>
            <p:ph idx="1"/>
          </p:nvPr>
        </p:nvSpPr>
        <p:spPr/>
        <p:txBody>
          <a:bodyPr/>
          <a:lstStyle/>
          <a:p>
            <a:r>
              <a:rPr lang="en-US" dirty="0"/>
              <a:t>All WB biomedical HEIs will develop and adopt strategies for </a:t>
            </a:r>
            <a:r>
              <a:rPr lang="en-US" dirty="0" err="1"/>
              <a:t>IaH</a:t>
            </a:r>
            <a:r>
              <a:rPr lang="en-US" dirty="0"/>
              <a:t>. Strategies will be based on framework done in WP1. Educated human resources at EU partners will lead creation of strategies for </a:t>
            </a:r>
            <a:r>
              <a:rPr lang="en-US" dirty="0" err="1"/>
              <a:t>IaH</a:t>
            </a:r>
            <a:r>
              <a:rPr lang="en-US" dirty="0"/>
              <a:t>. All internal and external stakeholders will be consulted during the creation of strategy for </a:t>
            </a:r>
            <a:r>
              <a:rPr lang="en-US" dirty="0" err="1"/>
              <a:t>IaH</a:t>
            </a:r>
            <a:r>
              <a:rPr lang="en-US" dirty="0"/>
              <a:t>. Strategy will offer direction for the future internationalization with detail action plan, responsibilities, terms and indicators. Other goods, works and services: All WB partners will print strategies for </a:t>
            </a:r>
            <a:r>
              <a:rPr lang="en-US" dirty="0" err="1"/>
              <a:t>IaH</a:t>
            </a:r>
            <a:r>
              <a:rPr lang="en-US" dirty="0"/>
              <a:t>. Strategies will be distributed to different target groups. </a:t>
            </a:r>
            <a:endParaRPr lang="hr-HR" dirty="0"/>
          </a:p>
        </p:txBody>
      </p:sp>
    </p:spTree>
    <p:extLst>
      <p:ext uri="{BB962C8B-B14F-4D97-AF65-F5344CB8AC3E}">
        <p14:creationId xmlns:p14="http://schemas.microsoft.com/office/powerpoint/2010/main" val="41493117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1963</TotalTime>
  <Words>1572</Words>
  <Application>Microsoft Office PowerPoint</Application>
  <PresentationFormat>Widescreen</PresentationFormat>
  <Paragraphs>75</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Times New Roman</vt:lpstr>
      <vt:lpstr>Office Theme</vt:lpstr>
      <vt:lpstr>Current status and forthcoming issues at SUM</vt:lpstr>
      <vt:lpstr>DELIVERABLES WP3</vt:lpstr>
      <vt:lpstr>MILESTONES</vt:lpstr>
      <vt:lpstr>DELIVERABLES WP3  D3.1 – Strategies for IaH at WB HEIs </vt:lpstr>
      <vt:lpstr>DELIVERABLES WP3  D3.2 – Institutional trainings </vt:lpstr>
      <vt:lpstr>DELIVERABLES WP3  D3.3 – Digital protocols for international students and staff </vt:lpstr>
      <vt:lpstr>DELIVERABLES WP3  D3.4 – Buddy systems</vt:lpstr>
      <vt:lpstr>WP3 - Development of appropriate system and protocol for IaH </vt:lpstr>
      <vt:lpstr>T3.1 - Develop strategies for IaH at WB HEIs </vt:lpstr>
      <vt:lpstr>Current status</vt:lpstr>
      <vt:lpstr>T3.2 - Organize starting training for students and staff</vt:lpstr>
      <vt:lpstr>Current status</vt:lpstr>
      <vt:lpstr>T3.3 - Develop digital support system and protocol for international students and staff </vt:lpstr>
      <vt:lpstr>Current status</vt:lpstr>
      <vt:lpstr>T3.4 - Institutional trainings for internal and external stakeholders </vt:lpstr>
      <vt:lpstr>T3.5 - Pilot newly developed services and documents </vt:lpstr>
      <vt:lpstr>Current status</vt:lpstr>
      <vt:lpstr>T3.6 – Evaluation of pilot activities</vt:lpstr>
      <vt:lpstr>PowerPoint Presentation</vt:lpstr>
      <vt:lpstr>Acknowledgement and disclaimer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MEFMO</dc:creator>
  <cp:lastModifiedBy>Korisnik</cp:lastModifiedBy>
  <cp:revision>86</cp:revision>
  <dcterms:created xsi:type="dcterms:W3CDTF">2018-03-23T18:32:38Z</dcterms:created>
  <dcterms:modified xsi:type="dcterms:W3CDTF">2024-10-08T18:37:23Z</dcterms:modified>
</cp:coreProperties>
</file>